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  <p:sldId id="268" r:id="rId6"/>
    <p:sldId id="269" r:id="rId7"/>
    <p:sldId id="270" r:id="rId8"/>
    <p:sldId id="271" r:id="rId9"/>
    <p:sldId id="261" r:id="rId10"/>
    <p:sldId id="262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-360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pPr/>
              <a:t>3/25/2019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pPr/>
              <a:t>3/25/2019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pPr/>
              <a:t>3/25/2019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3/25/2019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3/25/2019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pPr/>
              <a:t>3/25/2019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3/25/2019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97872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ОГКОУ «Центр ППМС «Доверие»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618673"/>
            <a:ext cx="8596668" cy="442269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Выступление на тему: </a:t>
            </a:r>
          </a:p>
          <a:p>
            <a:pPr marL="0" indent="0" algn="ctr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«Создание образовательными организациями специальных условий получения образования для обучающихся с ОВЗ в соответствии с рекомендациями ПМПК»</a:t>
            </a:r>
          </a:p>
          <a:p>
            <a:pPr marL="0" indent="0" algn="ctr">
              <a:buNone/>
            </a:pP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Ганина Т.М., учитель – логопед ТПМПК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60916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0432" y="443346"/>
            <a:ext cx="8596668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Специальные условия получения образования обучающихся с нарушением </a:t>
            </a:r>
            <a:r>
              <a:rPr lang="ru-RU" sz="3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зрения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lvl="0" indent="0">
              <a:buClr>
                <a:srgbClr val="5FCBEF"/>
              </a:buClr>
              <a:buNone/>
            </a:pPr>
            <a:r>
              <a:rPr lang="ru-RU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Специалисты:</a:t>
            </a:r>
          </a:p>
          <a:p>
            <a:pPr marL="0" lvl="0" indent="0">
              <a:buClr>
                <a:srgbClr val="5FCBEF"/>
              </a:buClr>
              <a:buNone/>
            </a:pPr>
            <a:r>
              <a:rPr lang="ru-RU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Тифлопедагог</a:t>
            </a:r>
            <a:endParaRPr lang="ru-RU" sz="2400" dirty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Clr>
                <a:srgbClr val="5FCBEF"/>
              </a:buClr>
              <a:buNone/>
            </a:pPr>
            <a:r>
              <a:rPr lang="ru-RU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– логопед</a:t>
            </a:r>
          </a:p>
          <a:p>
            <a:pPr marL="0" lvl="0" indent="0">
              <a:buClr>
                <a:srgbClr val="5FCBEF"/>
              </a:buClr>
              <a:buNone/>
            </a:pPr>
            <a:r>
              <a:rPr lang="ru-RU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– </a:t>
            </a:r>
            <a:r>
              <a:rPr lang="ru-RU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</a:t>
            </a:r>
          </a:p>
          <a:p>
            <a:pPr marL="0" lvl="0" indent="0">
              <a:buClr>
                <a:srgbClr val="5FCBEF"/>
              </a:buClr>
              <a:buNone/>
            </a:pPr>
            <a:r>
              <a:rPr lang="ru-RU" sz="2400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Тьютор</a:t>
            </a:r>
            <a:r>
              <a:rPr lang="ru-RU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ассистент</a:t>
            </a:r>
            <a:endParaRPr lang="ru-RU" sz="2400" dirty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Clr>
                <a:srgbClr val="5FCBEF"/>
              </a:buClr>
              <a:buNone/>
            </a:pPr>
            <a:r>
              <a:rPr lang="ru-RU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Оборудование необходимое для индивидуальной и групповой работы в классе </a:t>
            </a:r>
            <a:r>
              <a:rPr lang="ru-RU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(специальные учебные пособия и литература)</a:t>
            </a:r>
            <a:endParaRPr lang="ru-RU" sz="2400" dirty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Clr>
                <a:srgbClr val="5FCBEF"/>
              </a:buClr>
              <a:buFontTx/>
              <a:buChar char="-"/>
            </a:pPr>
            <a:r>
              <a:rPr lang="ru-RU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адаптированной образовательной  программы</a:t>
            </a:r>
          </a:p>
          <a:p>
            <a:pPr lvl="0">
              <a:buClr>
                <a:srgbClr val="5FCBEF"/>
              </a:buClr>
              <a:buFontTx/>
              <a:buChar char="-"/>
            </a:pPr>
            <a:r>
              <a:rPr lang="ru-RU" sz="2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Безбарьерная</a:t>
            </a:r>
            <a:r>
              <a:rPr lang="ru-RU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среда (бегущая строка во </a:t>
            </a:r>
            <a:r>
              <a:rPr lang="ru-RU" sz="2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внеучебной</a:t>
            </a:r>
            <a:r>
              <a:rPr lang="ru-RU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зоне и </a:t>
            </a:r>
            <a:r>
              <a:rPr lang="ru-RU" sz="24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</a:t>
            </a:r>
            <a:r>
              <a:rPr lang="ru-RU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02867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997527"/>
            <a:ext cx="8596668" cy="5043835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образом, формирование модели инклюзивного образования детей с ОВЗ – это создание для них беспрепятственной среды обучения, приспособление образовательной среды к их нуждам и обеспечение для них необходимой поддержки в целях совместного обучения (воспитания) детей с ОВЗ  и детей, не имеющих таких ограничений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66104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4989" y="1059153"/>
            <a:ext cx="8596668" cy="38807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6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6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6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endParaRPr lang="ru-RU" sz="6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16993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Законом совершенно чётко и однозначно определены обязанности различных субъектов по реализации права детей с ОВЗ на получение образования: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Государственные органы разного уровня ответственны за создание соответствующих социально – экономических условий для получения качественного образования детьми с ОВЗ;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 – медико – педагогические комиссии (ПМПК) обязаны определять, рекомендовать специальные образовательные условия для детей с ОВЗ;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 организации обязаны предоставлять всю полноту необходимых всех специальных образовательных  условий, следуя рекомендации ПМПК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0882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Специальные условия обучения, воспитания и развития обучающихся с ОВЗ: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Научно – обоснованные, экспериментально проверенные образовательные программы;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Скорректированное содержание учебных предметов по общепринятым программам;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Специфические методы и приёмы обучения;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Технические средства, специфические для каждой категории детей с ОВЗ;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Среда жизнедеятельности, в том числе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безбарьерная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24997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143001"/>
            <a:ext cx="8596668" cy="4898362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 подготовленные  педагоги – дефектологи (сурдопедагоги, тифлопедагоги,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олигофренопедагоги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педагоги – психологи, учителя – логопеды;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индивидуальных и групповых коррекционно- развивающих занятий;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Предоставление услуг тьютора /ассистента (помощника)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Обязательные специальные медицинские услуги (невропатологи, психиатры, ортопеды) и другие социальные и иные услуги.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53024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Специальные условия получения образования обучающихся с </a:t>
            </a:r>
            <a:r>
              <a:rPr lang="ru-RU" sz="3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задержкой психического развития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Clr>
                <a:srgbClr val="5FCBEF"/>
              </a:buClr>
              <a:buNone/>
            </a:pPr>
            <a:r>
              <a:rPr lang="ru-RU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Специалисты:</a:t>
            </a:r>
          </a:p>
          <a:p>
            <a:pPr marL="0" lvl="0" indent="0">
              <a:buClr>
                <a:srgbClr val="5FCBEF"/>
              </a:buClr>
              <a:buNone/>
            </a:pPr>
            <a:r>
              <a:rPr lang="ru-RU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</a:t>
            </a:r>
            <a:r>
              <a:rPr lang="ru-RU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логопед</a:t>
            </a:r>
          </a:p>
          <a:p>
            <a:pPr marL="0" lvl="0" indent="0">
              <a:buClr>
                <a:srgbClr val="5FCBEF"/>
              </a:buClr>
              <a:buNone/>
            </a:pPr>
            <a:r>
              <a:rPr lang="ru-RU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– психолог</a:t>
            </a:r>
          </a:p>
          <a:p>
            <a:pPr marL="0" lvl="0" indent="0">
              <a:buClr>
                <a:srgbClr val="5FCBEF"/>
              </a:buClr>
              <a:buNone/>
            </a:pPr>
            <a:r>
              <a:rPr lang="ru-RU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Оборудование необходимое для индивидуальной и групповой работы в классе </a:t>
            </a:r>
            <a:r>
              <a:rPr lang="ru-RU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(учебный и дидактический материал)</a:t>
            </a:r>
            <a:endParaRPr lang="ru-RU" sz="2400" dirty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Clr>
                <a:srgbClr val="5FCBEF"/>
              </a:buClr>
              <a:buFontTx/>
              <a:buChar char="-"/>
            </a:pPr>
            <a:r>
              <a:rPr lang="ru-RU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адаптированной образовательной  программы</a:t>
            </a:r>
          </a:p>
          <a:p>
            <a:pPr lvl="0">
              <a:buClr>
                <a:srgbClr val="5FCBEF"/>
              </a:buClr>
              <a:buFontTx/>
              <a:buChar char="-"/>
            </a:pPr>
            <a:r>
              <a:rPr lang="ru-RU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Особая образовательная среда</a:t>
            </a:r>
            <a:endParaRPr lang="ru-RU" sz="2400" dirty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36142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9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Специальные условия получения образования обучающихся с НОДА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Clr>
                <a:srgbClr val="5FCBEF"/>
              </a:buClr>
              <a:buNone/>
            </a:pPr>
            <a:r>
              <a:rPr lang="ru-RU" sz="22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Специалисты:</a:t>
            </a:r>
          </a:p>
          <a:p>
            <a:pPr marL="0" lvl="0" indent="0">
              <a:buClr>
                <a:srgbClr val="5FCBEF"/>
              </a:buClr>
              <a:buNone/>
            </a:pPr>
            <a:r>
              <a:rPr lang="ru-RU" sz="22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– логопед</a:t>
            </a:r>
          </a:p>
          <a:p>
            <a:pPr marL="0" lvl="0" indent="0">
              <a:buClr>
                <a:srgbClr val="5FCBEF"/>
              </a:buClr>
              <a:buNone/>
            </a:pPr>
            <a:r>
              <a:rPr lang="ru-RU" sz="22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– психолог</a:t>
            </a:r>
          </a:p>
          <a:p>
            <a:pPr marL="0" lvl="0" indent="0">
              <a:buClr>
                <a:srgbClr val="5FCBEF"/>
              </a:buClr>
              <a:buNone/>
            </a:pPr>
            <a:r>
              <a:rPr lang="ru-RU" sz="2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Тьютор</a:t>
            </a:r>
            <a:r>
              <a:rPr lang="ru-RU" sz="22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ассистент</a:t>
            </a:r>
          </a:p>
          <a:p>
            <a:pPr marL="0" lvl="0" indent="0">
              <a:buClr>
                <a:srgbClr val="5FCBEF"/>
              </a:buClr>
              <a:buNone/>
            </a:pPr>
            <a:r>
              <a:rPr lang="ru-RU" sz="22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Оборудование необходимое для индивидуальной и групповой работы в классе (специальные учебные пособия и литература, планшеты, держатели , устройства для чтения с кнопками и </a:t>
            </a:r>
            <a:r>
              <a:rPr lang="ru-RU" sz="2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тд</a:t>
            </a:r>
            <a:r>
              <a:rPr lang="ru-RU" sz="22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lvl="0">
              <a:buClr>
                <a:srgbClr val="5FCBEF"/>
              </a:buClr>
              <a:buFontTx/>
              <a:buChar char="-"/>
            </a:pPr>
            <a:r>
              <a:rPr lang="ru-RU" sz="22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адаптированной образовательной  программы</a:t>
            </a:r>
          </a:p>
          <a:p>
            <a:pPr lvl="0">
              <a:buClr>
                <a:srgbClr val="5FCBEF"/>
              </a:buClr>
              <a:buFontTx/>
              <a:buChar char="-"/>
            </a:pPr>
            <a:r>
              <a:rPr lang="ru-RU" sz="2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Безбарьерная</a:t>
            </a:r>
            <a:r>
              <a:rPr lang="ru-RU" sz="22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среда (пандусы, поручни и </a:t>
            </a:r>
            <a:r>
              <a:rPr lang="ru-RU" sz="2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тд</a:t>
            </a:r>
            <a:r>
              <a:rPr lang="ru-RU" sz="22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47216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9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Специальные условия получения образования обучающихся с РАС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Clr>
                <a:srgbClr val="5FCBEF"/>
              </a:buClr>
              <a:buNone/>
            </a:pPr>
            <a:r>
              <a:rPr lang="ru-RU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Специалисты:</a:t>
            </a:r>
          </a:p>
          <a:p>
            <a:pPr marL="0" lvl="0" indent="0">
              <a:buClr>
                <a:srgbClr val="5FCBEF"/>
              </a:buClr>
              <a:buNone/>
            </a:pPr>
            <a:r>
              <a:rPr lang="ru-RU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- дефектолог</a:t>
            </a:r>
          </a:p>
          <a:p>
            <a:pPr marL="0" lvl="0" indent="0">
              <a:buClr>
                <a:srgbClr val="5FCBEF"/>
              </a:buClr>
              <a:buNone/>
            </a:pPr>
            <a:r>
              <a:rPr lang="ru-RU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</a:t>
            </a:r>
            <a:r>
              <a:rPr lang="ru-RU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психолог</a:t>
            </a:r>
          </a:p>
          <a:p>
            <a:pPr marL="0" lvl="0" indent="0">
              <a:buClr>
                <a:srgbClr val="5FCBEF"/>
              </a:buClr>
              <a:buNone/>
            </a:pPr>
            <a:r>
              <a:rPr lang="ru-RU" sz="20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Тьютор</a:t>
            </a:r>
            <a:r>
              <a:rPr lang="ru-RU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ассистент</a:t>
            </a:r>
          </a:p>
          <a:p>
            <a:pPr marL="0" lvl="0" indent="0">
              <a:buClr>
                <a:srgbClr val="5FCBEF"/>
              </a:buClr>
              <a:buNone/>
            </a:pPr>
            <a:r>
              <a:rPr lang="ru-RU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Оборудование необходимое для индивидуальной и групповой работы в классе (специальные учебные пособия и литература)</a:t>
            </a:r>
          </a:p>
          <a:p>
            <a:pPr lvl="0">
              <a:buClr>
                <a:srgbClr val="5FCBEF"/>
              </a:buClr>
              <a:buFontTx/>
              <a:buChar char="-"/>
            </a:pPr>
            <a:r>
              <a:rPr lang="ru-RU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адаптированной образовательной  программы</a:t>
            </a:r>
          </a:p>
          <a:p>
            <a:pPr lvl="0">
              <a:buClr>
                <a:srgbClr val="5FCBEF"/>
              </a:buClr>
              <a:buFontTx/>
              <a:buChar char="-"/>
            </a:pPr>
            <a:r>
              <a:rPr lang="ru-RU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Зонирование пространства (учебная зона, зона отдыха, игровая зона)</a:t>
            </a:r>
          </a:p>
          <a:p>
            <a:pPr lvl="0">
              <a:buClr>
                <a:srgbClr val="5FCBEF"/>
              </a:buClr>
            </a:pPr>
            <a:endParaRPr lang="ru-RU" sz="17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83953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9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Специальные условия получения образования обучающихся умственной отсталостью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Clr>
                <a:srgbClr val="5FCBEF"/>
              </a:buClr>
              <a:buNone/>
            </a:pPr>
            <a:r>
              <a:rPr lang="ru-RU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Специалисты:</a:t>
            </a:r>
          </a:p>
          <a:p>
            <a:pPr marL="0" lvl="0" indent="0">
              <a:buClr>
                <a:srgbClr val="5FCBEF"/>
              </a:buClr>
              <a:buNone/>
            </a:pPr>
            <a:r>
              <a:rPr lang="ru-RU" sz="20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Олигофренопедагог</a:t>
            </a:r>
            <a:endParaRPr lang="ru-RU" sz="2000" dirty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Clr>
                <a:srgbClr val="5FCBEF"/>
              </a:buClr>
              <a:buNone/>
            </a:pPr>
            <a:r>
              <a:rPr lang="ru-RU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– логопед</a:t>
            </a:r>
          </a:p>
          <a:p>
            <a:pPr marL="0" lvl="0" indent="0">
              <a:buClr>
                <a:srgbClr val="5FCBEF"/>
              </a:buClr>
              <a:buNone/>
            </a:pPr>
            <a:r>
              <a:rPr lang="ru-RU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– психолог</a:t>
            </a:r>
          </a:p>
          <a:p>
            <a:pPr marL="0" lvl="0" indent="0">
              <a:buClr>
                <a:srgbClr val="5FCBEF"/>
              </a:buClr>
              <a:buNone/>
            </a:pPr>
            <a:r>
              <a:rPr lang="ru-RU" sz="20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Тьютор</a:t>
            </a:r>
            <a:r>
              <a:rPr lang="ru-RU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ассистент</a:t>
            </a:r>
          </a:p>
          <a:p>
            <a:pPr marL="0" lvl="0" indent="0">
              <a:buClr>
                <a:srgbClr val="5FCBEF"/>
              </a:buClr>
              <a:buNone/>
            </a:pPr>
            <a:r>
              <a:rPr lang="ru-RU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Оборудование необходимое для индивидуальной и групповой работы в классе (специальные учебные пособия и литература)</a:t>
            </a:r>
          </a:p>
          <a:p>
            <a:pPr lvl="0">
              <a:buClr>
                <a:srgbClr val="5FCBEF"/>
              </a:buClr>
              <a:buFontTx/>
              <a:buChar char="-"/>
            </a:pPr>
            <a:r>
              <a:rPr lang="ru-RU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адаптированной образовательной  программы</a:t>
            </a:r>
          </a:p>
          <a:p>
            <a:pPr lvl="0">
              <a:buClr>
                <a:srgbClr val="5FCBEF"/>
              </a:buClr>
              <a:buFontTx/>
              <a:buChar char="-"/>
            </a:pPr>
            <a:r>
              <a:rPr lang="ru-RU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Зонирование пространства (учебная зона, зона отдыха, игровая зона)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00614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Специальные условия получения образования обучающихся с нарушением слуха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Специалисты: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Сурдопедагог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– логопед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– психолог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Оборудование необходимое для индивидуальной и групповой работы в классе (беспроводные системы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FM-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системы и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адаптированной образовательной  программы</a:t>
            </a:r>
          </a:p>
          <a:p>
            <a:pPr>
              <a:buFontTx/>
              <a:buChar char="-"/>
            </a:pP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Безбарьерная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среда (бегущая строка во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внеучебной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зоне и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>
              <a:buFontTx/>
              <a:buChar char="-"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70463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126</TotalTime>
  <Words>578</Words>
  <Application>Microsoft Office PowerPoint</Application>
  <PresentationFormat>Произвольный</PresentationFormat>
  <Paragraphs>72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Аспект</vt:lpstr>
      <vt:lpstr>ОГКОУ «Центр ППМС «Доверие»</vt:lpstr>
      <vt:lpstr>Законом совершенно чётко и однозначно определены обязанности различных субъектов по реализации права детей с ОВЗ на получение образования:</vt:lpstr>
      <vt:lpstr>Специальные условия обучения, воспитания и развития обучающихся с ОВЗ:</vt:lpstr>
      <vt:lpstr>Слайд 4</vt:lpstr>
      <vt:lpstr>Специальные условия получения образования обучающихся с задержкой психического развития</vt:lpstr>
      <vt:lpstr>Специальные условия получения образования обучающихся с НОДА</vt:lpstr>
      <vt:lpstr>Специальные условия получения образования обучающихся с РАС</vt:lpstr>
      <vt:lpstr>Специальные условия получения образования обучающихся умственной отсталостью</vt:lpstr>
      <vt:lpstr>Специальные условия получения образования обучающихся с нарушением слуха</vt:lpstr>
      <vt:lpstr>Специальные условия получения образования обучающихся с нарушением зрения</vt:lpstr>
      <vt:lpstr>Слайд 11</vt:lpstr>
      <vt:lpstr>Слайд 12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ОГКОУ «Центр ППМС Доверие»</dc:title>
  <dc:creator>1</dc:creator>
  <cp:lastModifiedBy>Acer</cp:lastModifiedBy>
  <cp:revision>15</cp:revision>
  <dcterms:created xsi:type="dcterms:W3CDTF">2019-03-19T09:28:47Z</dcterms:created>
  <dcterms:modified xsi:type="dcterms:W3CDTF">2019-03-25T12:53:25Z</dcterms:modified>
</cp:coreProperties>
</file>