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  <p:sldId id="278" r:id="rId3"/>
    <p:sldId id="257" r:id="rId4"/>
    <p:sldId id="260" r:id="rId5"/>
    <p:sldId id="268" r:id="rId6"/>
    <p:sldId id="269" r:id="rId7"/>
    <p:sldId id="259" r:id="rId8"/>
    <p:sldId id="275" r:id="rId9"/>
    <p:sldId id="276" r:id="rId10"/>
    <p:sldId id="277" r:id="rId11"/>
    <p:sldId id="270" r:id="rId12"/>
    <p:sldId id="271" r:id="rId13"/>
    <p:sldId id="272" r:id="rId14"/>
    <p:sldId id="273" r:id="rId15"/>
    <p:sldId id="274" r:id="rId16"/>
    <p:sldId id="261" r:id="rId17"/>
    <p:sldId id="281" r:id="rId18"/>
    <p:sldId id="263" r:id="rId19"/>
    <p:sldId id="264" r:id="rId20"/>
    <p:sldId id="265" r:id="rId21"/>
    <p:sldId id="266" r:id="rId22"/>
    <p:sldId id="267" r:id="rId23"/>
    <p:sldId id="279" r:id="rId24"/>
    <p:sldId id="262" r:id="rId25"/>
    <p:sldId id="280" r:id="rId26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0" d="100"/>
          <a:sy n="110" d="100"/>
        </p:scale>
        <p:origin x="-528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="" xmlns:p14="http://schemas.microsoft.com/office/powerpoint/2010/main" val="101937612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newsflash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178740526"/>
      </p:ext>
    </p:extLst>
  </p:cSld>
  <p:clrMapOvr>
    <a:masterClrMapping/>
  </p:clrMapOvr>
  <p:transition>
    <p:newsflash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334096991"/>
      </p:ext>
    </p:extLst>
  </p:cSld>
  <p:clrMapOvr>
    <a:masterClrMapping/>
  </p:clrMapOvr>
  <p:transition>
    <p:newsflash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887835239"/>
      </p:ext>
    </p:extLst>
  </p:cSld>
  <p:clrMapOvr>
    <a:masterClrMapping/>
  </p:clrMapOvr>
  <p:transition>
    <p:newsflash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="" xmlns:p14="http://schemas.microsoft.com/office/powerpoint/2010/main" val="397106328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newsflash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2449934204"/>
      </p:ext>
    </p:extLst>
  </p:cSld>
  <p:clrMapOvr>
    <a:masterClrMapping/>
  </p:clrMapOvr>
  <p:transition>
    <p:newsflash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84709213"/>
      </p:ext>
    </p:extLst>
  </p:cSld>
  <p:clrMapOvr>
    <a:masterClrMapping/>
  </p:clrMapOvr>
  <p:transition>
    <p:newsflash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337998313"/>
      </p:ext>
    </p:extLst>
  </p:cSld>
  <p:clrMapOvr>
    <a:masterClrMapping/>
  </p:clrMapOvr>
  <p:transition>
    <p:newsflash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="" xmlns:p14="http://schemas.microsoft.com/office/powerpoint/2010/main" val="538224852"/>
      </p:ext>
    </p:extLst>
  </p:cSld>
  <p:clrMapOvr>
    <a:masterClrMapping/>
  </p:clrMapOvr>
  <p:transition>
    <p:newsflash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Rectangle 8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="" xmlns:p14="http://schemas.microsoft.com/office/powerpoint/2010/main" val="872454876"/>
      </p:ext>
    </p:extLst>
  </p:cSld>
  <p:clrMapOvr>
    <a:masterClrMapping/>
  </p:clrMapOvr>
  <p:transition>
    <p:newsflash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Rectangle 8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="" xmlns:p14="http://schemas.microsoft.com/office/powerpoint/2010/main" val="3688681056"/>
      </p:ext>
    </p:extLst>
  </p:cSld>
  <p:clrMapOvr>
    <a:masterClrMapping/>
  </p:clrMapOvr>
  <p:transition>
    <p:newsflash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F1F33356-228C-436A-A7A9-8836723923BD}" type="datetimeFigureOut">
              <a:rPr lang="ru-RU" smtClean="0"/>
              <a:pPr/>
              <a:t>21.03.2019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15FF1AFE-A5A5-432B-9C36-0D760C1FE8A9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Rectangle 8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="" xmlns:p14="http://schemas.microsoft.com/office/powerpoint/2010/main" val="36209621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</p:sldLayoutIdLst>
  <p:transition>
    <p:newsflash/>
  </p:transition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="" xmlns:p15="http://schemas.microsoft.com/office/powerpoint/2012/main">
        <p15:guide id="1" orient="horz" pos="1368">
          <p15:clr>
            <a:srgbClr val="F26B43"/>
          </p15:clr>
        </p15:guide>
        <p15:guide id="2" orient="horz" pos="1440">
          <p15:clr>
            <a:srgbClr val="F26B43"/>
          </p15:clr>
        </p15:guide>
        <p15:guide id="3" orient="horz" pos="3696">
          <p15:clr>
            <a:srgbClr val="F26B43"/>
          </p15:clr>
        </p15:guide>
        <p15:guide id="4" orient="horz" pos="432">
          <p15:clr>
            <a:srgbClr val="F26B43"/>
          </p15:clr>
        </p15:guide>
        <p15:guide id="5" orient="horz" pos="1512">
          <p15:clr>
            <a:srgbClr val="F26B43"/>
          </p15:clr>
        </p15:guide>
        <p15:guide id="6" pos="6912">
          <p15:clr>
            <a:srgbClr val="F26B43"/>
          </p15:clr>
        </p15:guide>
        <p15:guide id="7" pos="936">
          <p15:clr>
            <a:srgbClr val="F26B43"/>
          </p15:clr>
        </p15:guide>
        <p15:guide id="8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3999" y="641129"/>
            <a:ext cx="9017479" cy="5129943"/>
          </a:xfrm>
        </p:spPr>
        <p:txBody>
          <a:bodyPr>
            <a:normAutofit fontScale="90000"/>
          </a:bodyPr>
          <a:lstStyle/>
          <a:p>
            <a:pPr>
              <a:lnSpc>
                <a:spcPct val="107000"/>
              </a:lnSpc>
              <a:spcAft>
                <a:spcPts val="0"/>
              </a:spcAft>
            </a:pPr>
            <a:r>
              <a:rPr lang="ru-RU" sz="3300" b="1" dirty="0" smtClean="0">
                <a:latin typeface="Times New Roman" pitchFamily="18" charset="0"/>
                <a:cs typeface="Times New Roman" pitchFamily="18" charset="0"/>
              </a:rPr>
              <a:t>«Подготовка специалистами школьного психолого-медико-педагогического консилиума образовательных организаций пакета документов для представления на ТПМПК с учетом современных требований»</a:t>
            </a:r>
            <a:r>
              <a:rPr lang="ru-RU" sz="5400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5400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5400" dirty="0" smtClean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                    </a:t>
            </a:r>
            <a:r>
              <a:rPr lang="ru-RU" sz="2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Подготовила: Серебрякова Н.С., </a:t>
            </a:r>
            <a:r>
              <a:rPr lang="ru-RU" sz="2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ru-RU" sz="2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ru-RU" sz="2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                                             </a:t>
            </a:r>
            <a:r>
              <a:rPr lang="ru-RU" sz="2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Социальный педагог 1 кв. категории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244512826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388883"/>
            <a:ext cx="9601200" cy="5854262"/>
          </a:xfrm>
        </p:spPr>
        <p:txBody>
          <a:bodyPr>
            <a:normAutofit/>
          </a:bodyPr>
          <a:lstStyle/>
          <a:p>
            <a:pPr marL="0" lvl="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7.Вероятная причина недостатков в обучении.</a:t>
            </a:r>
            <a:endParaRPr lang="ru-RU" sz="2500" b="1" dirty="0">
              <a:solidFill>
                <a:srgbClr val="191B0E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8.Характеристика обучаемости.</a:t>
            </a:r>
            <a:endParaRPr lang="ru-RU" sz="2500" b="1" dirty="0">
              <a:solidFill>
                <a:srgbClr val="191B0E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9.Взаимоотношение обучающегося с коллективом, особенности семейного воспитания, отношение самого ребёнка и его семьи к имеющимся проблемам.</a:t>
            </a:r>
            <a:endParaRPr lang="ru-RU" sz="2500" b="1" dirty="0">
              <a:solidFill>
                <a:srgbClr val="191B0E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10.Обобщенные выводы педагога и его пожелания по организации дальнейшего обучения ребенка.</a:t>
            </a:r>
            <a:endParaRPr lang="ru-RU" sz="2500" b="1" dirty="0">
              <a:solidFill>
                <a:srgbClr val="191B0E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 Характеристике также могут быть отражены возможности ребенка, на которые можно опираться в педагогической работе.</a:t>
            </a:r>
            <a:endParaRPr lang="ru-RU" sz="2500" b="1" dirty="0">
              <a:solidFill>
                <a:srgbClr val="191B0E"/>
              </a:solidFill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767320926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5178972"/>
          </a:xfrm>
        </p:spPr>
        <p:txBody>
          <a:bodyPr/>
          <a:lstStyle/>
          <a:p>
            <a:pPr algn="ctr">
              <a:lnSpc>
                <a:spcPct val="150000"/>
              </a:lnSpc>
            </a:pPr>
            <a:r>
              <a:rPr lang="ru-RU" sz="3300" b="1" cap="all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cap="all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cap="all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cap="all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cap="all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4</a:t>
            </a:r>
            <a:r>
              <a:rPr lang="ru-RU" sz="3300" b="1" cap="all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. </a:t>
            </a:r>
            <a:r>
              <a:rPr lang="ru-RU" sz="3600" b="1" cap="all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Заключение </a:t>
            </a:r>
            <a:r>
              <a:rPr lang="ru-RU" sz="3600" b="1" cap="all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ПМП</a:t>
            </a:r>
            <a:r>
              <a:rPr lang="ru-RU" sz="2800" b="1" cap="all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к</a:t>
            </a:r>
            <a:r>
              <a:rPr lang="ru-RU" sz="3600" b="1" cap="all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консилиума образовательной </a:t>
            </a:r>
            <a:r>
              <a:rPr lang="ru-RU" sz="3600" b="1" cap="all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организации</a:t>
            </a: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1655481636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599" y="599089"/>
            <a:ext cx="10484069" cy="6022428"/>
          </a:xfrm>
        </p:spPr>
        <p:txBody>
          <a:bodyPr>
            <a:normAutofit fontScale="25000" lnSpcReduction="20000"/>
          </a:bodyPr>
          <a:lstStyle/>
          <a:p>
            <a:pPr marL="0" indent="0" algn="ctr">
              <a:spcAft>
                <a:spcPts val="0"/>
              </a:spcAft>
              <a:buNone/>
            </a:pPr>
            <a:r>
              <a:rPr lang="ru-RU" sz="112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Заключение</a:t>
            </a:r>
            <a:endParaRPr lang="ru-RU" sz="1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ctr">
              <a:spcAft>
                <a:spcPts val="0"/>
              </a:spcAft>
              <a:buNone/>
            </a:pPr>
            <a:r>
              <a:rPr lang="ru-RU" sz="112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психолого-медико-педагогического консилиума образовательной организации</a:t>
            </a:r>
            <a:endParaRPr lang="ru-RU" sz="1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spcAft>
                <a:spcPts val="0"/>
              </a:spcAft>
              <a:buNone/>
            </a:pPr>
            <a:r>
              <a:rPr lang="ru-RU" sz="3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</a:p>
          <a:p>
            <a:pPr marL="0" indent="0" algn="just">
              <a:spcAft>
                <a:spcPts val="0"/>
              </a:spcAft>
              <a:buNone/>
            </a:pPr>
            <a:r>
              <a:rPr lang="ru-RU" sz="8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№____________от "___"_________20____ г.</a:t>
            </a:r>
          </a:p>
          <a:p>
            <a:pPr marL="0" indent="0" algn="just">
              <a:spcAft>
                <a:spcPts val="0"/>
              </a:spcAft>
              <a:buNone/>
            </a:pPr>
            <a:r>
              <a:rPr lang="ru-RU" sz="51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</a:p>
          <a:p>
            <a:pPr marL="0" indent="0" algn="just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Фамилия, имя, отчество ребенка</a:t>
            </a:r>
            <a:r>
              <a:rPr lang="ru-RU" sz="100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_________________________________</a:t>
            </a:r>
            <a:endParaRPr lang="ru-RU" sz="100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Дата рождения</a:t>
            </a:r>
            <a:r>
              <a:rPr lang="ru-RU" sz="100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_________________________________________________</a:t>
            </a:r>
            <a:endParaRPr lang="ru-RU" sz="100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Группа/класс</a:t>
            </a:r>
            <a:r>
              <a:rPr lang="ru-RU" sz="100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___________________________________________________</a:t>
            </a:r>
            <a:endParaRPr lang="ru-RU" sz="100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Срок коррекционной работы в образовательной организации </a:t>
            </a:r>
            <a:r>
              <a:rPr lang="ru-RU" sz="100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_______</a:t>
            </a:r>
            <a:endParaRPr lang="ru-RU" sz="100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Образовательная программа (полное название</a:t>
            </a:r>
            <a:r>
              <a:rPr lang="ru-RU" sz="100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)____________________</a:t>
            </a:r>
          </a:p>
          <a:p>
            <a:pPr marL="0" indent="0" algn="just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00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Динамика </a:t>
            </a: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усвоения образовательной программы (положительная, отрицательная, волнообразная, незначительная, недостаточная, малопродуктивная</a:t>
            </a:r>
            <a:r>
              <a:rPr lang="ru-RU" sz="100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)______________________________________________</a:t>
            </a:r>
            <a:endParaRPr lang="ru-RU" sz="10000" b="1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>
              <a:spcAft>
                <a:spcPts val="0"/>
              </a:spcAft>
              <a:buNone/>
            </a:pP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</a:p>
        </p:txBody>
      </p:sp>
    </p:spTree>
    <p:extLst>
      <p:ext uri="{BB962C8B-B14F-4D97-AF65-F5344CB8AC3E}">
        <p14:creationId xmlns="" xmlns:p14="http://schemas.microsoft.com/office/powerpoint/2010/main" val="1369346362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Объект 7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1166648" y="388883"/>
            <a:ext cx="10636469" cy="6106510"/>
          </a:xfrm>
          <a:prstGeom prst="rect">
            <a:avLst/>
          </a:prstGeom>
        </p:spPr>
      </p:pic>
    </p:spTree>
    <p:extLst>
      <p:ext uri="{BB962C8B-B14F-4D97-AF65-F5344CB8AC3E}">
        <p14:creationId xmlns="" xmlns:p14="http://schemas.microsoft.com/office/powerpoint/2010/main" val="3888527917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609599"/>
            <a:ext cx="9601200" cy="5707117"/>
          </a:xfrm>
        </p:spPr>
        <p:txBody>
          <a:bodyPr>
            <a:noAutofit/>
          </a:bodyPr>
          <a:lstStyle/>
          <a:p>
            <a:pPr marL="0" indent="0" algn="just">
              <a:lnSpc>
                <a:spcPct val="100000"/>
              </a:lnSpc>
              <a:spcAft>
                <a:spcPts val="0"/>
              </a:spcAft>
              <a:buNone/>
            </a:pPr>
            <a:endParaRPr lang="ru-RU" sz="2500" b="1" dirty="0" smtClean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lnSpc>
                <a:spcPct val="100000"/>
              </a:lnSpc>
              <a:spcAft>
                <a:spcPts val="0"/>
              </a:spcAft>
              <a:buNone/>
            </a:pPr>
            <a:r>
              <a:rPr lang="ru-RU" sz="2500" b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Выводы </a:t>
            </a: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педагога-психолога</a:t>
            </a:r>
            <a:r>
              <a:rPr lang="ru-RU" sz="25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(с указанием варианта развития тотального/парциального/искаженного</a:t>
            </a:r>
            <a:r>
              <a:rPr lang="ru-RU" sz="25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)________________________</a:t>
            </a:r>
            <a:endParaRPr lang="ru-RU" sz="25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lnSpc>
                <a:spcPct val="10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Выводы учителя-дефектолога:</a:t>
            </a:r>
            <a:endParaRPr lang="ru-RU" sz="25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lnSpc>
                <a:spcPct val="100000"/>
              </a:lnSpc>
              <a:spcAft>
                <a:spcPts val="0"/>
              </a:spcAft>
              <a:buNone/>
            </a:pPr>
            <a:r>
              <a:rPr lang="ru-RU" sz="25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Уровень обучаемости по параметрам принятия помощи: </a:t>
            </a:r>
            <a:r>
              <a:rPr lang="ru-RU" sz="25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__________</a:t>
            </a:r>
          </a:p>
          <a:p>
            <a:pPr marL="0" indent="0" algn="just">
              <a:lnSpc>
                <a:spcPct val="100000"/>
              </a:lnSpc>
              <a:spcAft>
                <a:spcPts val="0"/>
              </a:spcAft>
              <a:buNone/>
            </a:pPr>
            <a:r>
              <a:rPr lang="ru-RU" sz="25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Уровень </a:t>
            </a:r>
            <a:r>
              <a:rPr lang="ru-RU" sz="25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обученности </a:t>
            </a:r>
            <a:r>
              <a:rPr lang="ru-RU" sz="2500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________________________________________</a:t>
            </a:r>
          </a:p>
          <a:p>
            <a:pPr marL="0" indent="0" algn="just">
              <a:lnSpc>
                <a:spcPct val="100000"/>
              </a:lnSpc>
              <a:spcAft>
                <a:spcPts val="0"/>
              </a:spcAft>
              <a:buNone/>
            </a:pPr>
            <a:r>
              <a:rPr lang="ru-RU" sz="2500" b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Заключение </a:t>
            </a: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учителя-логопеда</a:t>
            </a:r>
            <a:r>
              <a:rPr lang="ru-RU" sz="25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(состояние устной, письменной речи</a:t>
            </a:r>
            <a:r>
              <a:rPr lang="ru-RU" sz="25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)______________________________________________________</a:t>
            </a:r>
            <a:endParaRPr lang="ru-RU" sz="25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lnSpc>
                <a:spcPct val="10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Заключение социального педагога</a:t>
            </a:r>
            <a:r>
              <a:rPr lang="ru-RU" sz="25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(в</a:t>
            </a:r>
            <a:r>
              <a:rPr lang="ru-RU" sz="2500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ероятность социально – средового генеза, имеющихся отклонений в развитии, социально – психологическая адаптированность</a:t>
            </a:r>
            <a:r>
              <a:rPr lang="ru-RU" sz="25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)____________________________</a:t>
            </a:r>
            <a:endParaRPr lang="ru-RU" sz="25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2519607633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388883"/>
            <a:ext cx="9601200" cy="5478517"/>
          </a:xfrm>
        </p:spPr>
        <p:txBody>
          <a:bodyPr>
            <a:normAutofit fontScale="32500" lnSpcReduction="20000"/>
          </a:bodyPr>
          <a:lstStyle/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77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Цель направления ребенка на территориальную психолого-медико-педагогическую комиссию</a:t>
            </a:r>
            <a:r>
              <a:rPr lang="ru-RU" sz="51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_____________________________</a:t>
            </a:r>
            <a:endParaRPr lang="ru-RU" sz="51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ctr" eaLnBrk="0" fontAlgn="base" hangingPunct="0">
              <a:spcAft>
                <a:spcPts val="0"/>
              </a:spcAft>
              <a:buNone/>
            </a:pPr>
            <a:r>
              <a:rPr lang="ru-RU" sz="38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                                                        (</a:t>
            </a:r>
            <a:r>
              <a:rPr lang="ru-RU" sz="38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изменение, подтверждение образовательного маршрута, для прохождения ГИА )</a:t>
            </a:r>
            <a:endParaRPr lang="ru-RU" sz="3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38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ru-RU" sz="38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77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Председатель психолого-медико-педагогического консилиума </a:t>
            </a:r>
            <a:endParaRPr lang="ru-RU" sz="7700" b="1" dirty="0" smtClean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51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                                                                                                       ________ </a:t>
            </a:r>
            <a:r>
              <a:rPr lang="ru-RU" sz="51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/______________/ </a:t>
            </a:r>
            <a:endParaRPr lang="ru-RU" sz="51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51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ru-RU" sz="51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51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ru-RU" sz="51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77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Члены психолого-медико-педагогического консилиума </a:t>
            </a:r>
            <a:r>
              <a:rPr lang="ru-RU" sz="7700" b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                  </a:t>
            </a:r>
          </a:p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63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6300" b="1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                                                                                     </a:t>
            </a:r>
            <a:r>
              <a:rPr lang="ru-RU" sz="51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________________ /____________/ </a:t>
            </a:r>
            <a:endParaRPr lang="ru-RU" sz="51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51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					</a:t>
            </a:r>
            <a:r>
              <a:rPr lang="ru-RU" sz="51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                 _____________ </a:t>
            </a:r>
            <a:r>
              <a:rPr lang="ru-RU" sz="51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/_____________/</a:t>
            </a:r>
            <a:endParaRPr lang="ru-RU" sz="51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51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					</a:t>
            </a:r>
            <a:r>
              <a:rPr lang="ru-RU" sz="51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                 ______________ </a:t>
            </a:r>
            <a:r>
              <a:rPr lang="ru-RU" sz="51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/____________/</a:t>
            </a:r>
            <a:endParaRPr lang="ru-RU" sz="51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51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r>
              <a:rPr lang="ru-RU" sz="51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</a:t>
            </a:r>
            <a:endParaRPr lang="ru-RU" sz="51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 eaLnBrk="0" fontAlgn="base" hangingPunct="0">
              <a:spcAft>
                <a:spcPts val="0"/>
              </a:spcAft>
              <a:buNone/>
            </a:pPr>
            <a:r>
              <a:rPr lang="ru-RU" sz="51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ru-RU" sz="51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spcAft>
                <a:spcPts val="0"/>
              </a:spcAft>
              <a:buNone/>
            </a:pPr>
            <a:r>
              <a:rPr lang="ru-RU" sz="77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Руководитель образовательной организации</a:t>
            </a:r>
            <a:r>
              <a:rPr lang="ru-RU" sz="77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endParaRPr lang="ru-RU" sz="7700" dirty="0" smtClean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0" indent="0" algn="just">
              <a:spcAft>
                <a:spcPts val="0"/>
              </a:spcAft>
              <a:buNone/>
            </a:pPr>
            <a:r>
              <a:rPr lang="ru-RU" sz="77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77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                                                           </a:t>
            </a:r>
            <a:r>
              <a:rPr lang="ru-RU" sz="51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51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           ____________ /_____________/</a:t>
            </a:r>
            <a:endParaRPr lang="ru-RU" sz="51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1261196747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15128" y="1240221"/>
            <a:ext cx="8889506" cy="4572000"/>
          </a:xfrm>
        </p:spPr>
        <p:txBody>
          <a:bodyPr/>
          <a:lstStyle/>
          <a:p>
            <a:pPr algn="l"/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6. Представления </a:t>
            </a: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специалистов образовательной организации: учителя-логопеда, педагога-психолога </a:t>
            </a: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учителя-дефектолога</a:t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7.</a:t>
            </a:r>
            <a:r>
              <a:rPr lang="ru-RU" sz="3600" dirty="0">
                <a:latin typeface="Times New Roman" panose="02020603050405020304" pitchFamily="18" charset="0"/>
                <a:ea typeface="Times New Roman" panose="02020603050405020304" pitchFamily="18" charset="0"/>
              </a:rPr>
              <a:t> </a:t>
            </a: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Контрольные  работы (тетради) обучающегося за текущий учебный год по основным предметам (русский язык, математика</a:t>
            </a: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).</a:t>
            </a:r>
            <a:endParaRPr lang="ru-RU" sz="3300" b="1" dirty="0"/>
          </a:p>
        </p:txBody>
      </p:sp>
    </p:spTree>
    <p:extLst>
      <p:ext uri="{BB962C8B-B14F-4D97-AF65-F5344CB8AC3E}">
        <p14:creationId xmlns="" xmlns:p14="http://schemas.microsoft.com/office/powerpoint/2010/main" val="2315476028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71600" y="2186152"/>
            <a:ext cx="9601200" cy="3541986"/>
          </a:xfrm>
        </p:spPr>
        <p:txBody>
          <a:bodyPr/>
          <a:lstStyle/>
          <a:p>
            <a:pPr algn="ctr"/>
            <a:r>
              <a:rPr lang="ru-RU" sz="3600" b="1" cap="all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ПОДЕЛКИ, РИСУНКИ РЕБЕНКА ДОШКОЛЬНОГО ВОЗРАСТА</a:t>
            </a:r>
            <a:endParaRPr lang="ru-RU" b="1" dirty="0"/>
          </a:p>
        </p:txBody>
      </p:sp>
    </p:spTree>
    <p:extLst>
      <p:ext uri="{BB962C8B-B14F-4D97-AF65-F5344CB8AC3E}">
        <p14:creationId xmlns="" xmlns:p14="http://schemas.microsoft.com/office/powerpoint/2010/main" val="3201523448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016876"/>
          </a:xfrm>
        </p:spPr>
        <p:txBody>
          <a:bodyPr/>
          <a:lstStyle/>
          <a:p>
            <a:pPr algn="ctr"/>
            <a:r>
              <a:rPr lang="ru-RU" sz="3300" b="1" cap="all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2. Подробная </a:t>
            </a:r>
            <a:r>
              <a:rPr lang="ru-RU" sz="3300" b="1" cap="all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выписка из истории развития ребенка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1629103"/>
            <a:ext cx="9601200" cy="4238297"/>
          </a:xfrm>
        </p:spPr>
        <p:txBody>
          <a:bodyPr>
            <a:normAutofit/>
          </a:bodyPr>
          <a:lstStyle/>
          <a:p>
            <a:pPr marL="0" indent="0">
              <a:lnSpc>
                <a:spcPct val="107000"/>
              </a:lnSpc>
              <a:spcAft>
                <a:spcPts val="0"/>
              </a:spcAft>
              <a:buNone/>
            </a:pPr>
            <a:r>
              <a:rPr lang="ru-RU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ШТАМП МЕД. </a:t>
            </a:r>
            <a:r>
              <a:rPr lang="ru-RU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ОРГАНИЗАЦИИ</a:t>
            </a:r>
            <a:endParaRPr lang="ru-RU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07000"/>
              </a:lnSpc>
              <a:spcAft>
                <a:spcPts val="0"/>
              </a:spcAft>
              <a:buNone/>
            </a:pPr>
            <a:endParaRPr lang="ru-RU" sz="2500" b="1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07000"/>
              </a:lnSpc>
              <a:spcAft>
                <a:spcPts val="0"/>
              </a:spcAft>
              <a:buNone/>
            </a:pPr>
            <a:r>
              <a:rPr lang="ru-RU" sz="25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Официальное </a:t>
            </a:r>
            <a:r>
              <a:rPr lang="ru-RU" sz="25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название </a:t>
            </a:r>
            <a:r>
              <a:rPr lang="ru-RU" sz="25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мед.организации</a:t>
            </a:r>
            <a:r>
              <a:rPr lang="ru-RU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__________________________</a:t>
            </a:r>
            <a:endParaRPr lang="ru-RU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07000"/>
              </a:lnSpc>
              <a:spcAft>
                <a:spcPts val="0"/>
              </a:spcAft>
              <a:buNone/>
            </a:pPr>
            <a:r>
              <a:rPr lang="ru-RU" sz="25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Адрес местонахождения</a:t>
            </a:r>
            <a:r>
              <a:rPr lang="ru-RU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____________________________________________________</a:t>
            </a:r>
            <a:endParaRPr lang="ru-RU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07000"/>
              </a:lnSpc>
              <a:spcAft>
                <a:spcPts val="0"/>
              </a:spcAft>
              <a:buNone/>
            </a:pPr>
            <a:r>
              <a:rPr lang="ru-RU" sz="25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Контактный телефон</a:t>
            </a:r>
            <a:r>
              <a:rPr lang="ru-RU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________________________________________________</a:t>
            </a:r>
            <a:endParaRPr lang="ru-RU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07000"/>
              </a:lnSpc>
              <a:spcAft>
                <a:spcPts val="0"/>
              </a:spcAft>
              <a:buNone/>
            </a:pPr>
            <a:r>
              <a:rPr lang="ru-RU" sz="25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Номер выписки</a:t>
            </a:r>
            <a:r>
              <a:rPr lang="ru-RU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______________________________________________________</a:t>
            </a:r>
            <a:endParaRPr lang="ru-RU" sz="28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620664543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210207"/>
            <a:ext cx="9601200" cy="5948855"/>
          </a:xfrm>
        </p:spPr>
        <p:txBody>
          <a:bodyPr>
            <a:normAutofit fontScale="92500"/>
          </a:bodyPr>
          <a:lstStyle/>
          <a:p>
            <a:pPr algn="ctr">
              <a:lnSpc>
                <a:spcPct val="107000"/>
              </a:lnSpc>
              <a:spcAft>
                <a:spcPts val="0"/>
              </a:spcAft>
            </a:pPr>
            <a:r>
              <a:rPr lang="ru-RU" sz="3900" b="1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Выписка из истории развития ребёнка </a:t>
            </a: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ru-RU" sz="3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Ф.И.О </a:t>
            </a:r>
            <a:r>
              <a:rPr lang="ru-RU" sz="3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ребенка</a:t>
            </a:r>
            <a:r>
              <a:rPr lang="ru-RU" sz="3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__________________________________</a:t>
            </a:r>
            <a:endParaRPr lang="ru-RU" sz="2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ru-RU" sz="3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Дата рождения</a:t>
            </a:r>
            <a:r>
              <a:rPr lang="ru-RU" sz="3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__________________________________</a:t>
            </a: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ru-RU" sz="3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Адрес </a:t>
            </a:r>
            <a:r>
              <a:rPr lang="ru-RU" sz="3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регистрации по месту жительства</a:t>
            </a:r>
            <a:r>
              <a:rPr lang="ru-RU" sz="3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</a:t>
            </a: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ru-RU" sz="3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Наименование </a:t>
            </a:r>
            <a:r>
              <a:rPr lang="ru-RU" sz="3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образовательной организации обучения/воспитания ребенка</a:t>
            </a:r>
            <a:r>
              <a:rPr lang="ru-RU" sz="3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____________________</a:t>
            </a:r>
            <a:endParaRPr lang="ru-RU" sz="3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ru-RU" sz="3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Ф.И.О</a:t>
            </a:r>
            <a:r>
              <a:rPr lang="ru-RU" sz="30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родителя (законного представителя</a:t>
            </a:r>
            <a:r>
              <a:rPr lang="ru-RU" sz="3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)__________</a:t>
            </a:r>
            <a:endParaRPr lang="ru-RU" sz="30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3524615224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71600" y="685799"/>
            <a:ext cx="9601200" cy="5441731"/>
          </a:xfrm>
        </p:spPr>
        <p:txBody>
          <a:bodyPr>
            <a:noAutofit/>
          </a:bodyPr>
          <a:lstStyle/>
          <a:p>
            <a:pPr algn="ctr">
              <a:lnSpc>
                <a:spcPct val="100000"/>
              </a:lnSpc>
            </a:pPr>
            <a:r>
              <a:rPr lang="ru-RU" sz="4100" b="1" dirty="0">
                <a:latin typeface="Times New Roman" panose="02020603050405020304" pitchFamily="18" charset="0"/>
                <a:ea typeface="Calibri" panose="020F0502020204030204" pitchFamily="34" charset="0"/>
              </a:rPr>
              <a:t>Настоящие требования действует на основании Приказа Министерства образования и науки Российской Федерации от 20 сентября 2013 г. </a:t>
            </a:r>
            <a:r>
              <a:rPr lang="ru-RU" sz="4100" b="1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/>
            </a:r>
            <a:br>
              <a:rPr lang="ru-RU" sz="4100" b="1" dirty="0" smtClean="0">
                <a:latin typeface="Times New Roman" panose="02020603050405020304" pitchFamily="18" charset="0"/>
                <a:ea typeface="Calibri" panose="020F0502020204030204" pitchFamily="34" charset="0"/>
              </a:rPr>
            </a:br>
            <a:r>
              <a:rPr lang="ru-RU" sz="4100" b="1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№ </a:t>
            </a:r>
            <a:r>
              <a:rPr lang="ru-RU" sz="4100" b="1" dirty="0">
                <a:latin typeface="Times New Roman" panose="02020603050405020304" pitchFamily="18" charset="0"/>
                <a:ea typeface="Calibri" panose="020F0502020204030204" pitchFamily="34" charset="0"/>
              </a:rPr>
              <a:t>1082 </a:t>
            </a:r>
            <a:r>
              <a:rPr lang="ru-RU" sz="4100" b="1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«Об </a:t>
            </a:r>
            <a:r>
              <a:rPr lang="ru-RU" sz="4100" b="1" dirty="0">
                <a:latin typeface="Times New Roman" panose="02020603050405020304" pitchFamily="18" charset="0"/>
                <a:ea typeface="Calibri" panose="020F0502020204030204" pitchFamily="34" charset="0"/>
              </a:rPr>
              <a:t>утверждении Положения о психолого-медико-педагогической </a:t>
            </a:r>
            <a:r>
              <a:rPr lang="ru-RU" sz="4100" b="1" dirty="0" smtClean="0">
                <a:latin typeface="Times New Roman" panose="02020603050405020304" pitchFamily="18" charset="0"/>
                <a:ea typeface="Calibri" panose="020F0502020204030204" pitchFamily="34" charset="0"/>
              </a:rPr>
              <a:t>комиссии»</a:t>
            </a:r>
            <a:endParaRPr lang="ru-RU" sz="4100" b="1" dirty="0"/>
          </a:p>
        </p:txBody>
      </p:sp>
    </p:spTree>
    <p:extLst>
      <p:ext uri="{BB962C8B-B14F-4D97-AF65-F5344CB8AC3E}">
        <p14:creationId xmlns="" xmlns:p14="http://schemas.microsoft.com/office/powerpoint/2010/main" val="4231367477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252248"/>
            <a:ext cx="10336924" cy="5615152"/>
          </a:xfrm>
        </p:spPr>
        <p:txBody>
          <a:bodyPr>
            <a:normAutofit lnSpcReduction="10000"/>
          </a:bodyPr>
          <a:lstStyle/>
          <a:p>
            <a:pPr algn="ctr">
              <a:lnSpc>
                <a:spcPct val="107000"/>
              </a:lnSpc>
              <a:spcAft>
                <a:spcPts val="0"/>
              </a:spcAft>
            </a:pPr>
            <a:r>
              <a:rPr lang="ru-RU" sz="3900" b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Анамнестические сведения:</a:t>
            </a:r>
            <a:endParaRPr lang="ru-RU" sz="3900" u="sng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ru-RU" sz="33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Наследственная отягощенность</a:t>
            </a:r>
            <a:r>
              <a:rPr lang="ru-RU" sz="33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_______________</a:t>
            </a:r>
            <a:endParaRPr lang="ru-RU" sz="33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ru-RU" sz="33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Беременность______ как протекала </a:t>
            </a:r>
            <a:r>
              <a:rPr lang="ru-RU" sz="33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</a:t>
            </a: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ru-RU" sz="3300" b="1" dirty="0" err="1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Роды</a:t>
            </a:r>
            <a:r>
              <a:rPr lang="ru-RU" sz="33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_______срочные</a:t>
            </a:r>
            <a:r>
              <a:rPr lang="ru-RU" sz="33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, преждевременные, кесарево сечение, стимуляция в родах и </a:t>
            </a:r>
            <a:r>
              <a:rPr lang="ru-RU" sz="33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др</a:t>
            </a:r>
            <a:r>
              <a:rPr lang="ru-RU" sz="33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</a:t>
            </a:r>
            <a:endParaRPr lang="ru-RU" sz="33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  <a:spcAft>
                <a:spcPts val="0"/>
              </a:spcAft>
            </a:pPr>
            <a:r>
              <a:rPr lang="ru-RU" sz="33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Вес при </a:t>
            </a:r>
            <a:r>
              <a:rPr lang="ru-RU" sz="33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рождении______Рост____Оценка</a:t>
            </a:r>
            <a:r>
              <a:rPr lang="ru-RU" sz="33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по </a:t>
            </a:r>
            <a:r>
              <a:rPr lang="ru-RU" sz="3300" b="1" dirty="0" err="1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шк</a:t>
            </a:r>
            <a:r>
              <a:rPr lang="ru-RU" sz="33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 Апгар при рождении</a:t>
            </a:r>
            <a:r>
              <a:rPr lang="ru-RU" sz="33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________________________</a:t>
            </a:r>
            <a:endParaRPr lang="ru-RU" sz="33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779783125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315310"/>
            <a:ext cx="9601200" cy="6096000"/>
          </a:xfrm>
        </p:spPr>
        <p:txBody>
          <a:bodyPr>
            <a:normAutofit fontScale="92500"/>
          </a:bodyPr>
          <a:lstStyle/>
          <a:p>
            <a:pPr algn="just">
              <a:lnSpc>
                <a:spcPct val="100000"/>
              </a:lnSpc>
              <a:spcAft>
                <a:spcPts val="0"/>
              </a:spcAft>
            </a:pPr>
            <a:r>
              <a:rPr lang="ru-RU" sz="33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Развитие ребенка в период новорожденности и раннего возраста </a:t>
            </a:r>
            <a:r>
              <a:rPr lang="ru-RU" sz="33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(наличие неврологических симптомов, прибавка в массе тела, частота и тяжесть различных заболеваний</a:t>
            </a:r>
            <a:r>
              <a:rPr lang="ru-RU" sz="3300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)________________________</a:t>
            </a:r>
            <a:endParaRPr lang="ru-RU" sz="33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0000"/>
              </a:lnSpc>
              <a:spcAft>
                <a:spcPts val="0"/>
              </a:spcAft>
            </a:pP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Анамнез </a:t>
            </a: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первых лет жизни:</a:t>
            </a:r>
            <a:endParaRPr lang="ru-RU" sz="33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0000"/>
              </a:lnSpc>
              <a:spcAft>
                <a:spcPts val="0"/>
              </a:spcAft>
            </a:pPr>
            <a:r>
              <a:rPr lang="ru-RU" sz="3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Когда начал держать </a:t>
            </a:r>
            <a:r>
              <a:rPr lang="ru-RU" sz="33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голову</a:t>
            </a:r>
            <a:r>
              <a:rPr lang="ru-RU" sz="3300" dirty="0" err="1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___сидеть___ходить</a:t>
            </a:r>
            <a:r>
              <a:rPr lang="ru-RU" sz="33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____</a:t>
            </a:r>
            <a:endParaRPr lang="ru-RU" sz="33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0000"/>
              </a:lnSpc>
              <a:spcAft>
                <a:spcPts val="0"/>
              </a:spcAft>
            </a:pPr>
            <a:r>
              <a:rPr lang="ru-RU" sz="3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Говорить первые </a:t>
            </a:r>
            <a:r>
              <a:rPr lang="ru-RU" sz="33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слова</a:t>
            </a:r>
            <a:r>
              <a:rPr lang="ru-RU" sz="3300" dirty="0" err="1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__________фразы</a:t>
            </a:r>
            <a:r>
              <a:rPr lang="ru-RU" sz="33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__________</a:t>
            </a:r>
            <a:endParaRPr lang="ru-RU" sz="33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00000"/>
              </a:lnSpc>
              <a:spcAft>
                <a:spcPts val="0"/>
              </a:spcAft>
            </a:pPr>
            <a:r>
              <a:rPr lang="ru-RU" sz="33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Информация о перенесенных заболеваниях</a:t>
            </a:r>
            <a:r>
              <a:rPr lang="ru-RU" sz="33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________</a:t>
            </a:r>
            <a:endParaRPr lang="ru-RU" sz="33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0000"/>
              </a:lnSpc>
              <a:spcAft>
                <a:spcPts val="0"/>
              </a:spcAft>
            </a:pPr>
            <a:r>
              <a:rPr lang="ru-RU" sz="33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Оценка актуального соматического состояния </a:t>
            </a:r>
            <a:r>
              <a:rPr lang="ru-RU" sz="3300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ребенка______________________________________</a:t>
            </a:r>
            <a:endParaRPr lang="ru-RU" sz="33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3195348722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354429"/>
            <a:ext cx="9601200" cy="5917324"/>
          </a:xfrm>
        </p:spPr>
        <p:txBody>
          <a:bodyPr/>
          <a:lstStyle/>
          <a:p>
            <a:pPr marL="0" indent="0" algn="ctr">
              <a:buNone/>
            </a:pPr>
            <a:r>
              <a:rPr lang="ru-RU" sz="33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Осмотр узкими специалистами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4195669636"/>
              </p:ext>
            </p:extLst>
          </p:nvPr>
        </p:nvGraphicFramePr>
        <p:xfrm>
          <a:off x="1471448" y="1029109"/>
          <a:ext cx="10258096" cy="4302103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2564524"/>
                <a:gridCol w="2564524"/>
                <a:gridCol w="2564524"/>
                <a:gridCol w="2564524"/>
              </a:tblGrid>
              <a:tr h="162198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i="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Специалист</a:t>
                      </a:r>
                      <a:endParaRPr lang="ru-RU" sz="2800" i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i="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Развернутый диагноз</a:t>
                      </a:r>
                      <a:endParaRPr lang="ru-RU" sz="2800" i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i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МКБ-10</a:t>
                      </a:r>
                      <a:endParaRPr lang="ru-RU" sz="2800" i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i="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Дата, подпись, печать специалиста</a:t>
                      </a:r>
                      <a:endParaRPr lang="ru-RU" sz="2800" i="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44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Педиатр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44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Психиатр 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44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Невролог 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44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Отоларинголог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44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Офтальмолог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44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Логопед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2330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000" b="1" dirty="0" err="1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Др.специалисты</a:t>
                      </a:r>
                      <a:endParaRPr lang="ru-RU" sz="2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b="1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1297155738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536028"/>
            <a:ext cx="9601200" cy="5331372"/>
          </a:xfrm>
        </p:spPr>
        <p:txBody>
          <a:bodyPr>
            <a:normAutofit fontScale="92500" lnSpcReduction="20000"/>
          </a:bodyPr>
          <a:lstStyle/>
          <a:p>
            <a:pPr marL="0" indent="0" algn="just">
              <a:lnSpc>
                <a:spcPct val="150000"/>
              </a:lnSpc>
              <a:spcAft>
                <a:spcPts val="800"/>
              </a:spcAft>
              <a:buNone/>
            </a:pPr>
            <a:endParaRPr lang="ru-RU" sz="2800" b="1" dirty="0" smtClean="0"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150000"/>
              </a:lnSpc>
              <a:spcAft>
                <a:spcPts val="800"/>
              </a:spcAft>
              <a:buNone/>
            </a:pPr>
            <a:r>
              <a:rPr lang="ru-RU" sz="2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7. </a:t>
            </a:r>
            <a:r>
              <a:rPr lang="ru-RU" sz="2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ПРЕДЫДУЩЕЕ ЗАКЛЮЧЕНИЕ ЦПМПК/ТПМПК (при наличии</a:t>
            </a:r>
            <a:r>
              <a:rPr lang="ru-RU" sz="2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)</a:t>
            </a:r>
            <a:endParaRPr lang="ru-RU" sz="2800" b="1" dirty="0" smtClean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150000"/>
              </a:lnSpc>
              <a:spcAft>
                <a:spcPts val="800"/>
              </a:spcAft>
              <a:buNone/>
            </a:pPr>
            <a:r>
              <a:rPr lang="ru-RU" sz="2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8. </a:t>
            </a:r>
            <a:r>
              <a:rPr lang="ru-RU" sz="2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НА РЕБЕНКА-ИНВАЛИДА ДОПОЛНИТЕЛЬНО ПРЕДОСТАВЛЯЕТСЯ: </a:t>
            </a:r>
            <a:endParaRPr lang="ru-RU" sz="28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50000"/>
              </a:lnSpc>
              <a:spcAft>
                <a:spcPts val="800"/>
              </a:spcAft>
            </a:pPr>
            <a:r>
              <a:rPr lang="ru-RU" sz="2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      </a:t>
            </a:r>
            <a:r>
              <a:rPr lang="ru-RU" sz="2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КОПИЯ СПРАВКИ МСЭ</a:t>
            </a:r>
            <a:endParaRPr lang="ru-RU" sz="28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50000"/>
              </a:lnSpc>
              <a:spcAft>
                <a:spcPts val="800"/>
              </a:spcAft>
            </a:pPr>
            <a:r>
              <a:rPr lang="ru-RU" sz="2800" b="1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       </a:t>
            </a:r>
            <a:r>
              <a:rPr lang="ru-RU" sz="28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КОПИЯ ИНДИВИДУАЛЬНОЙ ПРОГРАММЫ РЕАБИЛИТАЦИИ </a:t>
            </a:r>
            <a:endParaRPr lang="ru-RU" sz="28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50000"/>
              </a:lnSpc>
            </a:pPr>
            <a:endParaRPr lang="ru-RU" sz="2800" b="1" dirty="0"/>
          </a:p>
        </p:txBody>
      </p:sp>
    </p:spTree>
    <p:extLst>
      <p:ext uri="{BB962C8B-B14F-4D97-AF65-F5344CB8AC3E}">
        <p14:creationId xmlns="" xmlns:p14="http://schemas.microsoft.com/office/powerpoint/2010/main" val="3722354098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789004" y="346841"/>
            <a:ext cx="8361229" cy="4529959"/>
          </a:xfrm>
        </p:spPr>
        <p:txBody>
          <a:bodyPr/>
          <a:lstStyle/>
          <a:p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Дополнительные документы</a:t>
            </a: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:</a:t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1. Личное </a:t>
            </a: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дело школьника </a:t>
            </a: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2. Медицинская </a:t>
            </a: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карта ребенка со дня </a:t>
            </a: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рождения</a:t>
            </a:r>
            <a:endParaRPr lang="ru-RU" sz="3300" b="1" dirty="0"/>
          </a:p>
        </p:txBody>
      </p:sp>
    </p:spTree>
    <p:extLst>
      <p:ext uri="{BB962C8B-B14F-4D97-AF65-F5344CB8AC3E}">
        <p14:creationId xmlns="" xmlns:p14="http://schemas.microsoft.com/office/powerpoint/2010/main" val="2001069700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5662448"/>
          </a:xfrm>
        </p:spPr>
        <p:txBody>
          <a:bodyPr/>
          <a:lstStyle/>
          <a:p>
            <a:pPr algn="ctr"/>
            <a:r>
              <a:rPr lang="ru-RU" dirty="0" smtClean="0"/>
              <a:t/>
            </a:r>
            <a:br>
              <a:rPr lang="ru-RU" dirty="0" smtClean="0"/>
            </a:br>
            <a:r>
              <a:rPr lang="ru-RU" dirty="0"/>
              <a:t/>
            </a:r>
            <a:br>
              <a:rPr lang="ru-RU" dirty="0"/>
            </a:br>
            <a:r>
              <a:rPr lang="ru-RU" sz="55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Спасибо </a:t>
            </a:r>
            <a:br>
              <a:rPr lang="ru-RU" sz="55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5500" b="1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за внимание!</a:t>
            </a:r>
            <a:endParaRPr lang="ru-RU" sz="5500" b="1" i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524232440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15128" y="1439918"/>
            <a:ext cx="8361229" cy="5633544"/>
          </a:xfrm>
        </p:spPr>
        <p:txBody>
          <a:bodyPr/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Перечень  документов необходимых  для проведения комплексного</a:t>
            </a:r>
            <a:r>
              <a:rPr lang="ru-RU" sz="3300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300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психолого-медико-педагогического обследования на </a:t>
            </a: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ТПМПК</a:t>
            </a:r>
            <a:r>
              <a:rPr lang="ru-RU" sz="3300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3300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(школьный возраст)</a:t>
            </a:r>
            <a:r>
              <a:rPr lang="ru-RU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036381566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650124" y="1376855"/>
            <a:ext cx="9207062" cy="6190593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1.Направление </a:t>
            </a: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образовательной </a:t>
            </a: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организации</a:t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6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6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6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600" b="1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6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6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endParaRPr lang="ru-RU" sz="3300" b="1" dirty="0"/>
          </a:p>
        </p:txBody>
      </p:sp>
    </p:spTree>
    <p:extLst>
      <p:ext uri="{BB962C8B-B14F-4D97-AF65-F5344CB8AC3E}">
        <p14:creationId xmlns="" xmlns:p14="http://schemas.microsoft.com/office/powerpoint/2010/main" val="3228957051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294290"/>
            <a:ext cx="9601200" cy="6379779"/>
          </a:xfrm>
        </p:spPr>
        <p:txBody>
          <a:bodyPr>
            <a:normAutofit fontScale="25000" lnSpcReduction="20000"/>
          </a:bodyPr>
          <a:lstStyle/>
          <a:p>
            <a:pPr marL="0" indent="0" algn="ctr">
              <a:lnSpc>
                <a:spcPct val="120000"/>
              </a:lnSpc>
              <a:spcAft>
                <a:spcPts val="1000"/>
              </a:spcAft>
              <a:buNone/>
            </a:pPr>
            <a:r>
              <a:rPr lang="ru-RU" sz="112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Направление №________</a:t>
            </a:r>
            <a:endParaRPr lang="ru-RU" sz="112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lnSpc>
                <a:spcPct val="120000"/>
              </a:lnSpc>
              <a:spcAft>
                <a:spcPts val="1000"/>
              </a:spcAft>
              <a:buNone/>
            </a:pPr>
            <a:r>
              <a:rPr lang="ru-RU" sz="112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z="112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Территориальную </a:t>
            </a:r>
            <a:r>
              <a:rPr lang="ru-RU" sz="112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психолого-медико-педагогическую комиссию</a:t>
            </a:r>
            <a:endParaRPr lang="ru-RU" sz="112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От</a:t>
            </a:r>
            <a:r>
              <a:rPr lang="ru-RU" sz="37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_________________________________________________________________________________________________________________________________________________</a:t>
            </a:r>
            <a:endParaRPr lang="ru-RU" sz="37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6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официальное </a:t>
            </a:r>
            <a:r>
              <a:rPr lang="ru-RU" sz="6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наименование образовательной организации, организации осуществляющее социальное обслуживание, медицинской организации, др. организации</a:t>
            </a:r>
            <a:endParaRPr lang="ru-RU" sz="60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Направляет</a:t>
            </a:r>
            <a:r>
              <a:rPr lang="ru-RU" sz="37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___________________________________________________________________________________________________________________________</a:t>
            </a:r>
            <a:endParaRPr lang="ru-RU" sz="37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6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ФИО ребенка, дата рождения</a:t>
            </a:r>
            <a:endParaRPr lang="ru-RU" sz="60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Проживающего</a:t>
            </a:r>
            <a:r>
              <a:rPr lang="ru-RU" sz="37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_________________________________________________________________________________________________________________</a:t>
            </a:r>
            <a:endParaRPr lang="ru-RU" sz="37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ctr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6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адрес </a:t>
            </a:r>
            <a:r>
              <a:rPr lang="ru-RU" sz="6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регистрации по месту жительства (или фактического проживания)</a:t>
            </a:r>
            <a:endParaRPr lang="ru-RU" sz="60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 обследование в </a:t>
            </a:r>
            <a:r>
              <a:rPr lang="ru-RU" sz="10000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Территориальную </a:t>
            </a:r>
            <a:r>
              <a:rPr lang="ru-RU" sz="10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психолого - медико-педагогическую комиссию в связи с </a:t>
            </a:r>
            <a:r>
              <a:rPr lang="ru-RU" sz="37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_________________________________________________________________</a:t>
            </a:r>
          </a:p>
          <a:p>
            <a:pPr mar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6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                                                                                               указываются </a:t>
            </a:r>
            <a:r>
              <a:rPr lang="ru-RU" sz="6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причины направления ребенка на </a:t>
            </a:r>
            <a:r>
              <a:rPr lang="ru-RU" sz="6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ТПМПК</a:t>
            </a:r>
            <a:r>
              <a:rPr lang="ru-RU" sz="3600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3600" dirty="0">
              <a:solidFill>
                <a:srgbClr val="191B0E"/>
              </a:solidFill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20000"/>
              </a:lnSpc>
            </a:pPr>
            <a:endParaRPr lang="ru-RU" dirty="0">
              <a:solidFill>
                <a:srgbClr val="191B0E"/>
              </a:solidFill>
            </a:endParaRPr>
          </a:p>
          <a:p>
            <a:pPr marL="0" indent="0">
              <a:lnSpc>
                <a:spcPct val="120000"/>
              </a:lnSpc>
              <a:spcAft>
                <a:spcPts val="0"/>
              </a:spcAft>
              <a:buNone/>
            </a:pPr>
            <a:endParaRPr lang="ru-RU" sz="37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37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37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1724164635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588579"/>
            <a:ext cx="9601200" cy="5822731"/>
          </a:xfrm>
        </p:spPr>
        <p:txBody>
          <a:bodyPr>
            <a:normAutofit fontScale="25000" lnSpcReduction="20000"/>
          </a:bodyPr>
          <a:lstStyle/>
          <a:p>
            <a:pPr marL="0" lv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1200" b="1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Приложение: перечень документов, выданных родителю (законному представителю) на руки для предъявления на </a:t>
            </a:r>
            <a:r>
              <a:rPr lang="ru-RU" sz="11200" b="1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ТПМПК.</a:t>
            </a:r>
            <a:endParaRPr lang="ru-RU" sz="11200" b="1" dirty="0">
              <a:solidFill>
                <a:srgbClr val="191B0E"/>
              </a:solidFill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1200" b="1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_______________________/__________________</a:t>
            </a:r>
            <a:endParaRPr lang="ru-RU" sz="11200" b="1" dirty="0">
              <a:solidFill>
                <a:srgbClr val="191B0E"/>
              </a:solidFill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1200" b="1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    Подпись родителя (законного представителя) </a:t>
            </a:r>
            <a:r>
              <a:rPr lang="ru-RU" sz="11200" b="1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ребенка</a:t>
            </a:r>
            <a:endParaRPr lang="ru-RU" sz="11200" b="1" dirty="0">
              <a:solidFill>
                <a:srgbClr val="191B0E"/>
              </a:solidFill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1200" b="1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Дата оформления</a:t>
            </a:r>
            <a:r>
              <a:rPr lang="ru-RU" sz="11200" b="1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__________________________</a:t>
            </a:r>
            <a:endParaRPr lang="ru-RU" sz="11200" b="1" dirty="0">
              <a:solidFill>
                <a:srgbClr val="191B0E"/>
              </a:solidFill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1200" b="1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_______________________/__________________</a:t>
            </a:r>
            <a:endParaRPr lang="ru-RU" sz="11200" b="1" dirty="0">
              <a:solidFill>
                <a:srgbClr val="191B0E"/>
              </a:solidFill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1200" b="1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Подпись руководителя образовательной организации с расшифровкой</a:t>
            </a:r>
            <a:endParaRPr lang="ru-RU" sz="11200" b="1" dirty="0">
              <a:solidFill>
                <a:srgbClr val="191B0E"/>
              </a:solidFill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1200" b="1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11200" b="1" dirty="0">
              <a:solidFill>
                <a:srgbClr val="191B0E"/>
              </a:solidFill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>
              <a:lnSpc>
                <a:spcPct val="120000"/>
              </a:lnSpc>
              <a:spcAft>
                <a:spcPts val="0"/>
              </a:spcAft>
              <a:buNone/>
            </a:pPr>
            <a:r>
              <a:rPr lang="ru-RU" sz="11200" b="1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М.П.</a:t>
            </a:r>
            <a:endParaRPr lang="ru-RU" sz="11200" b="1" dirty="0">
              <a:solidFill>
                <a:srgbClr val="191B0E"/>
              </a:solidFill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>
              <a:lnSpc>
                <a:spcPct val="120000"/>
              </a:lnSpc>
            </a:pPr>
            <a:endParaRPr lang="ru-RU" sz="500" dirty="0">
              <a:solidFill>
                <a:srgbClr val="191B0E"/>
              </a:solidFill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4046222600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915128" y="2102069"/>
            <a:ext cx="8361229" cy="2354317"/>
          </a:xfrm>
        </p:spPr>
        <p:txBody>
          <a:bodyPr/>
          <a:lstStyle/>
          <a:p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2.Свидетельство </a:t>
            </a: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>о рождении </a:t>
            </a:r>
            <a: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  <a:t>   ребенка </a:t>
            </a:r>
            <a:br>
              <a:rPr lang="ru-RU" sz="3300" b="1" dirty="0" smtClean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ru-RU" sz="3300" b="1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endParaRPr lang="ru-RU" sz="3300" b="1" dirty="0"/>
          </a:p>
        </p:txBody>
      </p:sp>
    </p:spTree>
    <p:extLst>
      <p:ext uri="{BB962C8B-B14F-4D97-AF65-F5344CB8AC3E}">
        <p14:creationId xmlns="" xmlns:p14="http://schemas.microsoft.com/office/powerpoint/2010/main" val="1770832209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294290"/>
            <a:ext cx="9601200" cy="5573110"/>
          </a:xfrm>
        </p:spPr>
        <p:txBody>
          <a:bodyPr/>
          <a:lstStyle/>
          <a:p>
            <a:pPr marL="0" indent="0">
              <a:buNone/>
            </a:pPr>
            <a:endParaRPr lang="ru-RU" sz="3600" b="1" cap="all" dirty="0" smtClean="0">
              <a:solidFill>
                <a:srgbClr val="191B0E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+mj-cs"/>
            </a:endParaRPr>
          </a:p>
          <a:p>
            <a:pPr marL="0" indent="0">
              <a:buNone/>
            </a:pPr>
            <a:endParaRPr lang="ru-RU" sz="3600" b="1" cap="all" dirty="0">
              <a:solidFill>
                <a:srgbClr val="191B0E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+mj-cs"/>
            </a:endParaRPr>
          </a:p>
          <a:p>
            <a:pPr marL="0" indent="0">
              <a:buNone/>
            </a:pPr>
            <a:endParaRPr lang="ru-RU" sz="3600" b="1" cap="all" dirty="0" smtClean="0">
              <a:solidFill>
                <a:srgbClr val="191B0E"/>
              </a:solidFill>
              <a:latin typeface="Times New Roman" panose="02020603050405020304" pitchFamily="18" charset="0"/>
              <a:ea typeface="Times New Roman" panose="02020603050405020304" pitchFamily="18" charset="0"/>
              <a:cs typeface="+mj-cs"/>
            </a:endParaRPr>
          </a:p>
          <a:p>
            <a:pPr marL="0" indent="0" algn="ctr">
              <a:lnSpc>
                <a:spcPct val="150000"/>
              </a:lnSpc>
              <a:buNone/>
            </a:pPr>
            <a:r>
              <a:rPr lang="ru-RU" sz="3600" b="1" cap="all" dirty="0" smtClean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j-cs"/>
              </a:rPr>
              <a:t>3. </a:t>
            </a:r>
            <a:r>
              <a:rPr lang="ru-RU" sz="3300" b="1" cap="all" dirty="0">
                <a:solidFill>
                  <a:srgbClr val="191B0E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+mj-cs"/>
              </a:rPr>
              <a:t>Педагогическая характеристика на обучающегося</a:t>
            </a: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3527008720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71600" y="578069"/>
            <a:ext cx="9601200" cy="5759669"/>
          </a:xfrm>
        </p:spPr>
        <p:txBody>
          <a:bodyPr>
            <a:normAutofit lnSpcReduction="10000"/>
          </a:bodyPr>
          <a:lstStyle/>
          <a:p>
            <a:pPr marL="0" indent="0" algn="just">
              <a:lnSpc>
                <a:spcPct val="15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1. Фамилия, имя, отчество ребенка, дата рождения ребенка.</a:t>
            </a:r>
            <a:endParaRPr lang="ru-RU" sz="25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2. Сведения о родителях (законных представителях).</a:t>
            </a:r>
            <a:endParaRPr lang="ru-RU" sz="25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3. Образовательная организация, класс, программа обучения, форма обучения.</a:t>
            </a:r>
            <a:endParaRPr lang="ru-RU" sz="25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4. Отношение к учебной деятельности, работоспособность, темп деятельности.</a:t>
            </a:r>
            <a:endParaRPr lang="ru-RU" sz="25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5. Степень готовности ребёнка к школе (для начальной школы), динамика в процессе обучения.</a:t>
            </a:r>
            <a:endParaRPr lang="ru-RU" sz="25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indent="0" algn="just">
              <a:lnSpc>
                <a:spcPct val="150000"/>
              </a:lnSpc>
              <a:spcAft>
                <a:spcPts val="0"/>
              </a:spcAft>
              <a:buNone/>
            </a:pPr>
            <a:r>
              <a:rPr lang="ru-RU" sz="2500" b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6.Сформированность знаний и умений по основным предметам.</a:t>
            </a:r>
            <a:endParaRPr lang="ru-RU" sz="2500" b="1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1314594070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TM10001105[[fn=Урожай]]</Template>
  <TotalTime>523</TotalTime>
  <Words>575</Words>
  <Application>Microsoft Office PowerPoint</Application>
  <PresentationFormat>Произвольный</PresentationFormat>
  <Paragraphs>148</Paragraphs>
  <Slides>25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25</vt:i4>
      </vt:variant>
    </vt:vector>
  </HeadingPairs>
  <TitlesOfParts>
    <vt:vector size="26" baseType="lpstr">
      <vt:lpstr>Crop</vt:lpstr>
      <vt:lpstr>«Подготовка специалистами школьного психолого-медико-педагогического консилиума образовательных организаций пакета документов для представления на ТПМПК с учетом современных требований»                      Подготовила: Серебрякова Н.С.,                                                 Социальный педагог 1 кв. категории</vt:lpstr>
      <vt:lpstr>Настоящие требования действует на основании Приказа Министерства образования и науки Российской Федерации от 20 сентября 2013 г.  № 1082 «Об утверждении Положения о психолого-медико-педагогической комиссии»</vt:lpstr>
      <vt:lpstr>Перечень  документов необходимых  для проведения комплексного психолого-медико-педагогического обследования на ТПМПК (школьный возраст) </vt:lpstr>
      <vt:lpstr>           1.Направление образовательной организации     </vt:lpstr>
      <vt:lpstr>Слайд 5</vt:lpstr>
      <vt:lpstr>Слайд 6</vt:lpstr>
      <vt:lpstr>2.Свидетельство о рождении    ребенка   </vt:lpstr>
      <vt:lpstr>Слайд 8</vt:lpstr>
      <vt:lpstr>Слайд 9</vt:lpstr>
      <vt:lpstr>Слайд 10</vt:lpstr>
      <vt:lpstr>  4. Заключение ПМПк консилиума образовательной организации</vt:lpstr>
      <vt:lpstr>Слайд 12</vt:lpstr>
      <vt:lpstr>Слайд 13</vt:lpstr>
      <vt:lpstr>Слайд 14</vt:lpstr>
      <vt:lpstr>Слайд 15</vt:lpstr>
      <vt:lpstr>6. Представления специалистов образовательной организации: учителя-логопеда, педагога-психолога учителя-дефектолога  7. Контрольные  работы (тетради) обучающегося за текущий учебный год по основным предметам (русский язык, математика).</vt:lpstr>
      <vt:lpstr>ПОДЕЛКИ, РИСУНКИ РЕБЕНКА ДОШКОЛЬНОГО ВОЗРАСТА</vt:lpstr>
      <vt:lpstr>2. Подробная выписка из истории развития ребенка</vt:lpstr>
      <vt:lpstr>Слайд 19</vt:lpstr>
      <vt:lpstr>Слайд 20</vt:lpstr>
      <vt:lpstr>Слайд 21</vt:lpstr>
      <vt:lpstr>Слайд 22</vt:lpstr>
      <vt:lpstr>Слайд 23</vt:lpstr>
      <vt:lpstr>Дополнительные документы:  1. Личное дело школьника   2. Медицинская карта ребенка со дня рождения</vt:lpstr>
      <vt:lpstr>  Спасибо  за внимание!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«Основные требования  к предоставлению документации  на ребенка при направлении  на ТПМПК» </dc:title>
  <dc:creator>Tagai</dc:creator>
  <cp:lastModifiedBy>Acer</cp:lastModifiedBy>
  <cp:revision>38</cp:revision>
  <dcterms:created xsi:type="dcterms:W3CDTF">2018-03-28T05:36:33Z</dcterms:created>
  <dcterms:modified xsi:type="dcterms:W3CDTF">2019-03-21T06:04:55Z</dcterms:modified>
</cp:coreProperties>
</file>

<file path=docProps/thumbnail.jpeg>
</file>