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5" r:id="rId16"/>
    <p:sldId id="267" r:id="rId17"/>
    <p:sldId id="268" r:id="rId18"/>
    <p:sldId id="272" r:id="rId19"/>
    <p:sldId id="273" r:id="rId20"/>
    <p:sldId id="276" r:id="rId21"/>
    <p:sldId id="277" r:id="rId22"/>
    <p:sldId id="274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Ребенок  и Гаджеты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9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5" y="487680"/>
            <a:ext cx="539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зависимости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62" y="1123405"/>
            <a:ext cx="6464209" cy="534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9634" y="1602377"/>
            <a:ext cx="364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Интернет пространство, игры, гаджеты как средство удовлетворения основных потребностей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20594" y="3065417"/>
            <a:ext cx="296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Если потребности ребенка не удовлетворятся в полном объеме в реальной жизни, то риск склонности к зависимости возрастает.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47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7737" y="478971"/>
            <a:ext cx="715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Причины зависимости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75" y="1336992"/>
            <a:ext cx="9160473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13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1580606" y="166116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Tx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Уделяйте ребенку внимание, несмотря на свою занятость. Стройте свою жизнь так, чтобы у вас обязательно было время на ежедневное общение с ним.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Контролируйте его. Но не диктуйте условия. Вводите правила, обсудив их с ним, обосновав и лучше – вместе их приняв.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Вовлекайте ребенка в домашнюю жизнь. У него должны быть какие-то обязанности: сходить за хлебом, помыть посуду, выгулять собаку…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Помогите ему подобрать увлечение по вкусу (помимо компьютера,телефона): спортивную секцию, курсы английского, театральную студию, музыкальный клуб… Досуг подростка должен быть организован. Для компьютера физически должно не хватать времени.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31" y="444137"/>
            <a:ext cx="691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профилактике интернет и гаджет зависимого поведения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92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/>
          <p:nvPr/>
        </p:nvSpPr>
        <p:spPr>
          <a:xfrm>
            <a:off x="457199" y="557349"/>
            <a:ext cx="10202091" cy="5752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Tx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Взять под контроль зависимость ребенка от гаджетов – верное решение, но его реализация не всегда осуществляется должным образом. Не допускайте в борьбе с технологиями следующих ошибок: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угрозы лишить ребенка гаджета;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полный запрет на пользование смартфоном, планшетом, компьютером;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скандалы, крики и наказания;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высмеивание зависимости ребенка;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тотальный контроль над увлечениями;</a:t>
            </a:r>
          </a:p>
          <a:p>
            <a:pPr marL="548640" marR="0" lvl="0" indent="-4114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игнорирование живого общения и совместного времяпрепровождения.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39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/>
          <p:nvPr/>
        </p:nvSpPr>
        <p:spPr>
          <a:xfrm>
            <a:off x="457199" y="1001486"/>
            <a:ext cx="10097589" cy="530787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Tx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Незаконный контент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Вредоносные программы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Спам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Коммуникационные риски-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связаны с межличностными отношениями интернет-пользователей и включают в себя контакты педофилов с детьми и киберпреследования.</a:t>
            </a:r>
          </a:p>
          <a:p>
            <a:pPr marL="548640" marR="0" lvl="0" indent="-41148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Киберпреследование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это преследование человека сообщениями, содержащими оскорбления, агрессию, сексуальные домогательства с помощью интернет-коммуникаций. Также,  киберпреследование может принимать такие формы, как обмен информацией, контактами или изображениями, запугивание, подражание, хулиганство (интернет-троллинг) и социальное бойкотирование.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170" y="156754"/>
            <a:ext cx="733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нанести психологический вред ребенку в сети интернет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315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96" y="960866"/>
            <a:ext cx="7966407" cy="49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46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/>
          <p:nvPr/>
        </p:nvSpPr>
        <p:spPr>
          <a:xfrm>
            <a:off x="457199" y="696686"/>
            <a:ext cx="11038115" cy="561267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Tx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lang="ru-RU" b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Важно!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Выберите удобную форму контроля пребывания ребенка в Сети: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Установите на компьютер программы родительского контроля (либо воспользуйтесь встроенными в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Windows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инструментами), а также антивирус.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 ваш ребенок  остается часто дома один, ограничьте время его пребывания в Интернете.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 компьютер используется всеми членами семьи, установите его в месте, доступном для всех членов семьи, а не в комнате ребенка.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Создавайте разные учетные записи на Вашем компьютере для взрослых и детей. Это поможет не только обезопасить ребенка, но и сохранить Ваши личные данные.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Регулярно отслеживайте ресурсы, которые посещает ваш ребенок. Простые настройки компьютера позволят вам быть в курсе того, какую информацию просматривал подросток.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724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0" y="716544"/>
            <a:ext cx="8198157" cy="5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27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75" y="557200"/>
            <a:ext cx="9048642" cy="57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53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4" y="418800"/>
            <a:ext cx="8760823" cy="6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432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90" y="441866"/>
            <a:ext cx="8881820" cy="59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00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15" y="473583"/>
            <a:ext cx="8001170" cy="59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390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52" y="1182883"/>
            <a:ext cx="7329095" cy="4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73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5577" y="2943497"/>
            <a:ext cx="432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633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49" y="548549"/>
            <a:ext cx="9718765" cy="59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45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0"/>
            <a:ext cx="6123994" cy="928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5" y="928433"/>
            <a:ext cx="9161691" cy="59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04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017" y="557349"/>
            <a:ext cx="799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формы зависимостей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5" y="1485041"/>
            <a:ext cx="82814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</a:rPr>
              <a:t>Зависимость от Интернета (сетеголизм),</a:t>
            </a:r>
          </a:p>
          <a:p>
            <a:pPr lvl="0" defTabSz="914400"/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</a:rPr>
              <a:t>Зависимость от компьютерных игр (кибераддикция),</a:t>
            </a:r>
          </a:p>
          <a:p>
            <a:pPr lvl="0" defTabSz="914400"/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</a:rPr>
              <a:t>Зависимость от гаджетов (фаббинг</a:t>
            </a:r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  <a:p>
            <a:pPr lvl="0" defTabSz="914400"/>
            <a:r>
              <a:rPr lang="ru-RU" sz="2800" err="1">
                <a:solidFill>
                  <a:prstClr val="black"/>
                </a:solidFill>
                <a:latin typeface="Times New Roman" panose="02020603050405020304" pitchFamily="18" charset="0"/>
              </a:rPr>
              <a:t>Фаббинг – социальное явление, </a:t>
            </a:r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характеризующееся</a:t>
            </a:r>
          </a:p>
          <a:p>
            <a:pPr lvl="0" defTabSz="914400"/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злоупотреблением </a:t>
            </a:r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</a:rPr>
              <a:t>гаджетами </a:t>
            </a:r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в </a:t>
            </a:r>
          </a:p>
          <a:p>
            <a:pPr lvl="0" defTabSz="914400"/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процессе </a:t>
            </a:r>
            <a:r>
              <a:rPr lang="ru-RU" sz="2800">
                <a:solidFill>
                  <a:prstClr val="black"/>
                </a:solidFill>
                <a:latin typeface="Times New Roman" panose="02020603050405020304" pitchFamily="18" charset="0"/>
              </a:rPr>
              <a:t>коммуникации с другими людьми.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577" y="4467497"/>
            <a:ext cx="957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(наркотическая) в медицинском смысле определяется как навязчивая потребность в использовании привычного вещества, сопровождающаяся ростом толерантности и выраженными физиологическими и психологическими симптомами. Рост толерантности означает привыкание ко всё бо́льшим и бо́льшим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дозам.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зависимость (аддикция) в психологии определяется как навязчивая потребность, ощущаемая человеком, подвигающая к определённой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701939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783" y="1132114"/>
            <a:ext cx="10084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зависимости от </a:t>
            </a:r>
            <a:r>
              <a:rPr lang="ru-RU" sz="2000" b="1" smtClean="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</a:p>
          <a:p>
            <a:pPr algn="ctr"/>
            <a:endParaRPr lang="ru-RU" sz="2000">
              <a:solidFill>
                <a:srgbClr val="1D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утверждают, что вероятность пострадать от данного заболевания есть у всех, кто посвящает видеоиграм и интернет-развлечениям более 2-4 часов в день. </a:t>
            </a: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ранних стадиях сложно определить наличие проблемы, явно она еще не проявляется, но, есть признаки компьютерной зависимости, которые означают, что пора поговорить с человеком о его приоритетах или сориентировать его на обращение к психологу. К данным симптомам относятся:</a:t>
            </a: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- Наличие у больного человека сильного раздражения при попытках близких людей ограничить время игры или интернет-серфинга.</a:t>
            </a: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настроения в периоды, которые он проводит за компьютером.</a:t>
            </a: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Компьютерная зависимость проявляется в том, что человек избегает личного общения, предпочитает переписку через интернет или социальные сети.</a:t>
            </a:r>
          </a:p>
          <a:p>
            <a:r>
              <a:rPr lang="ru-RU" sz="2000">
                <a:solidFill>
                  <a:srgbClr val="1D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Больной отказывается выходить на улицу, не интересуется ничем, кроме игр или поиска чего-либо в сети, говорит только о своем увлечении или попросту игнорирует общение с родственниками и друзьями.</a:t>
            </a:r>
            <a:endParaRPr lang="ru-RU" sz="2000" b="0" i="0">
              <a:solidFill>
                <a:srgbClr val="1D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7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60" y="1033064"/>
            <a:ext cx="8517343" cy="4791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0914" y="348343"/>
            <a:ext cx="695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зависимости от любых гаджетов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505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340" y="130630"/>
            <a:ext cx="7468123" cy="196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15000"/>
              </a:lnSpc>
            </a:pPr>
            <a:r>
              <a:rPr lang="ru-RU" sz="2800" b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гаджетов для здоровья</a:t>
            </a:r>
            <a:endParaRPr lang="ru-RU" sz="280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95350" lvl="0" defTabSz="914400">
              <a:lnSpc>
                <a:spcPct val="115000"/>
              </a:lnSpc>
            </a:pPr>
            <a:endParaRPr lang="ru-RU" b="1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16075" lvl="0" defTabSz="914400">
              <a:lnSpc>
                <a:spcPct val="115000"/>
              </a:lnSpc>
            </a:pPr>
            <a:r>
              <a:rPr lang="ru-RU" sz="2000" b="1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Нагрузка на зрение.</a:t>
            </a:r>
          </a:p>
          <a:p>
            <a:pPr marL="1616075" lvl="0" defTabSz="914400">
              <a:lnSpc>
                <a:spcPct val="115000"/>
              </a:lnSpc>
            </a:pPr>
            <a:r>
              <a:rPr lang="ru-RU" sz="2000" b="1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 Пониженный тонус мышц.</a:t>
            </a:r>
          </a:p>
          <a:p>
            <a:pPr marL="1616075" lvl="0" defTabSz="914400">
              <a:lnSpc>
                <a:spcPct val="115000"/>
              </a:lnSpc>
              <a:tabLst>
                <a:tab pos="628650" algn="l"/>
              </a:tabLst>
            </a:pPr>
            <a:r>
              <a:rPr lang="ru-RU" sz="2000" b="1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Ущерб для эмоционального р</a:t>
            </a:r>
            <a:r>
              <a:rPr lang="ru-RU" sz="2000" b="1">
                <a:solidFill>
                  <a:srgbClr val="94B6D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</a:rPr>
              <a:t>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9" y="2023453"/>
            <a:ext cx="6887883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171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1042209"/>
            <a:ext cx="879166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771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108</TotalTime>
  <Words>525</Words>
  <Application>Microsoft Office PowerPoint</Application>
  <PresentationFormat>Произвольный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Ребенок  и Гаджеты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 и Гаджеты</dc:title>
  <dc:creator>user</dc:creator>
  <cp:lastModifiedBy>User</cp:lastModifiedBy>
  <cp:revision>13</cp:revision>
  <dcterms:created xsi:type="dcterms:W3CDTF">2021-02-27T17:02:46Z</dcterms:created>
  <dcterms:modified xsi:type="dcterms:W3CDTF">2024-07-03T09:17:59Z</dcterms:modified>
</cp:coreProperties>
</file>